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42" r:id="rId5"/>
    <p:sldId id="351" r:id="rId6"/>
    <p:sldId id="357" r:id="rId7"/>
    <p:sldId id="359" r:id="rId8"/>
    <p:sldId id="360" r:id="rId9"/>
    <p:sldId id="361" r:id="rId10"/>
    <p:sldId id="362" r:id="rId11"/>
    <p:sldId id="363" r:id="rId12"/>
    <p:sldId id="358" r:id="rId13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646"/>
  </p:normalViewPr>
  <p:slideViewPr>
    <p:cSldViewPr snapToGrid="0" snapToObjects="1" showGuides="1">
      <p:cViewPr>
        <p:scale>
          <a:sx n="66" d="100"/>
          <a:sy n="66" d="100"/>
        </p:scale>
        <p:origin x="1584" y="10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4" d="100"/>
          <a:sy n="84" d="100"/>
        </p:scale>
        <p:origin x="30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/>
            </a:lvl1pPr>
          </a:lstStyle>
          <a:p>
            <a:pPr rtl="0"/>
            <a:fld id="{2BCC3CA5-8D5A-42A1-8F4C-D948A0A0AC6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2023/5/19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/>
            </a:lvl1pPr>
          </a:lstStyle>
          <a:p>
            <a:pPr rtl="0"/>
            <a:fld id="{463FF618-F07E-477B-AA5D-612E7A56D407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png>
</file>

<file path=ppt/media/image5.sv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9E5A67A-B479-4C45-B7C1-FAB1269F4228}" type="datetime1">
              <a:rPr lang="zh-CN" altLang="en-US" noProof="0" smtClean="0"/>
              <a:t>2023/5/19</a:t>
            </a:fld>
            <a:endParaRPr lang="zh-CN" altLang="en-US" noProof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zh-CN"/>
            </a:defPPr>
          </a:lstStyle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zh-CN"/>
            </a:def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EF75CB5-5666-5049-9AE0-38EFD385C21E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cs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cs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cs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cs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altLang="zh-CN" noProof="0" smtClean="0"/>
              <a:pPr/>
              <a:t>1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322698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altLang="zh-CN" noProof="0" smtClean="0"/>
              <a:pPr/>
              <a:t>2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44356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布局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内容占位符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内容占位符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zh-CN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US" altLang="zh-CN" dirty="0"/>
              <a:t>Master title style</a:t>
            </a:r>
            <a:endParaRPr lang="zh-CN" dirty="0"/>
          </a:p>
        </p:txBody>
      </p:sp>
      <p:sp>
        <p:nvSpPr>
          <p:cNvPr id="12" name="副标题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zh-CN" sz="4000" b="0" i="0" spc="1800" baseline="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Microsoft YaHei UI Light" panose="020B0502040204020203" pitchFamily="34" charset="-122"/>
              </a:defRPr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rtl="0"/>
            <a:r>
              <a:rPr lang="en-US" altLang="zh-CN" dirty="0"/>
              <a:t>TITLE</a:t>
            </a:r>
            <a:endParaRPr lang="zh-CN" dirty="0"/>
          </a:p>
        </p:txBody>
      </p:sp>
      <p:sp>
        <p:nvSpPr>
          <p:cNvPr id="8" name="文本占位符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zh-CN" sz="2000" b="0" i="0" spc="300">
                <a:solidFill>
                  <a:schemeClr val="bg1"/>
                </a:solidFill>
                <a:latin typeface="+mn-cs"/>
                <a:cs typeface="+mn-cs" panose="020B0604020202020204" pitchFamily="34" charset="0"/>
              </a:defRPr>
            </a:lvl1pPr>
          </a:lstStyle>
          <a:p>
            <a:pPr lvl="0" rtl="0"/>
            <a:r>
              <a:rPr lang="en-US" altLang="zh-CN" dirty="0"/>
              <a:t>TEXT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内容占位符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内容占位符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单击以编辑标题样式</a:t>
            </a:r>
          </a:p>
        </p:txBody>
      </p:sp>
      <p:sp>
        <p:nvSpPr>
          <p:cNvPr id="13" name="椭圆形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4" name="椭圆形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21" name="文本占位符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zh-CN" sz="2000"/>
            </a:lvl1pPr>
          </a:lstStyle>
          <a:p>
            <a:pPr lvl="0" rtl="0"/>
            <a:r>
              <a:rPr lang="en-US" altLang="zh-CN"/>
              <a:t>Click to edit Master text styles</a:t>
            </a:r>
          </a:p>
        </p:txBody>
      </p:sp>
      <p:sp>
        <p:nvSpPr>
          <p:cNvPr id="18" name="文本占位符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zh-CN" sz="1600">
                <a:solidFill>
                  <a:schemeClr val="bg1"/>
                </a:solidFill>
                <a:latin typeface="+mn-cs"/>
                <a:cs typeface="+mn-cs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zh-CN"/>
            </a:pPr>
            <a:r>
              <a:rPr lang="zh-CN" dirty="0">
                <a:solidFill>
                  <a:schemeClr val="bg1"/>
                </a:solidFill>
              </a:rPr>
              <a:t>单击此处编辑母版文本样式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zh-CN"/>
            </a:pPr>
            <a:r>
              <a:rPr lang="zh-CN" dirty="0">
                <a:solidFill>
                  <a:schemeClr val="bg1"/>
                </a:solidFill>
              </a:rPr>
              <a:t>单击此处编辑母版文本样式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zh-CN"/>
            </a:pPr>
            <a:r>
              <a:rPr lang="zh-CN" dirty="0">
                <a:solidFill>
                  <a:schemeClr val="bg1"/>
                </a:solidFill>
              </a:rPr>
              <a:t>单击此处编辑母版文本样式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zh-CN"/>
            </a:pPr>
            <a:endParaRPr lang="zh-CN" dirty="0">
              <a:solidFill>
                <a:schemeClr val="bg1"/>
              </a:solidFill>
            </a:endParaRPr>
          </a:p>
          <a:p>
            <a:pPr rtl="0"/>
            <a:endParaRPr lang="zh-CN" dirty="0">
              <a:solidFill>
                <a:schemeClr val="bg1"/>
              </a:solidFill>
            </a:endParaRPr>
          </a:p>
          <a:p>
            <a:pPr rtl="0"/>
            <a:endParaRPr lang="zh-CN" dirty="0">
              <a:solidFill>
                <a:schemeClr val="bg1"/>
              </a:solidFill>
            </a:endParaRPr>
          </a:p>
        </p:txBody>
      </p:sp>
      <p:cxnSp>
        <p:nvCxnSpPr>
          <p:cNvPr id="15" name="直接连接符​​(S)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页脚占位符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zh-CN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altLang="zh-CN" dirty="0"/>
              <a:t>SEARCH ENGINE</a:t>
            </a:r>
            <a:endParaRPr lang="zh-CN" altLang="zh-CN" dirty="0"/>
          </a:p>
        </p:txBody>
      </p:sp>
      <p:sp>
        <p:nvSpPr>
          <p:cNvPr id="19" name="灯片编号占位符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zh-CN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16" name="图形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264" b="9264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-2830" y="25388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15" name="页脚占位符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zh-CN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altLang="zh-CN" dirty="0"/>
              <a:t>SEARCH ENGINE</a:t>
            </a:r>
            <a:endParaRPr lang="zh-CN" dirty="0"/>
          </a:p>
        </p:txBody>
      </p:sp>
      <p:sp>
        <p:nvSpPr>
          <p:cNvPr id="16" name="灯片编号占位符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zh-CN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3" name="图形 15">
            <a:extLst>
              <a:ext uri="{FF2B5EF4-FFF2-40B4-BE49-F238E27FC236}">
                <a16:creationId xmlns:a16="http://schemas.microsoft.com/office/drawing/2014/main" id="{90606BC6-36CB-1081-D0D8-7B8B148C965A}"/>
              </a:ext>
            </a:extLst>
          </p:cNvPr>
          <p:cNvSpPr/>
          <p:nvPr userDrawn="1"/>
        </p:nvSpPr>
        <p:spPr>
          <a:xfrm>
            <a:off x="871787" y="737802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D18960A-37A5-5193-E997-0FC8062592F5}"/>
              </a:ext>
            </a:extLst>
          </p:cNvPr>
          <p:cNvSpPr/>
          <p:nvPr userDrawn="1"/>
        </p:nvSpPr>
        <p:spPr>
          <a:xfrm>
            <a:off x="849349" y="408937"/>
            <a:ext cx="10738380" cy="1099127"/>
          </a:xfrm>
          <a:prstGeom prst="roundRect">
            <a:avLst/>
          </a:prstGeom>
          <a:solidFill>
            <a:srgbClr val="E7E6E6">
              <a:alpha val="36863"/>
            </a:srgbClr>
          </a:solidFill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ED228243-9450-B9DC-883E-826C491EF5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4245" y="555315"/>
            <a:ext cx="9443469" cy="806370"/>
          </a:xfrm>
        </p:spPr>
        <p:txBody>
          <a:bodyPr rtlCol="0"/>
          <a:lstStyle>
            <a:defPPr>
              <a:defRPr lang="zh-CN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altLang="zh-CN" dirty="0">
                <a:solidFill>
                  <a:schemeClr val="tx2"/>
                </a:solidFill>
              </a:rPr>
              <a:t>title|</a:t>
            </a:r>
            <a:endParaRPr lang="zh-CN" dirty="0">
              <a:solidFill>
                <a:schemeClr val="tx2"/>
              </a:solidFill>
            </a:endParaRPr>
          </a:p>
        </p:txBody>
      </p:sp>
      <p:pic>
        <p:nvPicPr>
          <p:cNvPr id="7" name="Graphic 6" descr="Magnifying glass with solid fill">
            <a:extLst>
              <a:ext uri="{FF2B5EF4-FFF2-40B4-BE49-F238E27FC236}">
                <a16:creationId xmlns:a16="http://schemas.microsoft.com/office/drawing/2014/main" id="{B363FDFA-70C9-4C2B-52F2-0FF32C8EAB6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76368" y="54300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3368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内容占位符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内容占位符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长方形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cxnSp>
        <p:nvCxnSpPr>
          <p:cNvPr id="19" name="直接连接符​​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形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zh-CN"/>
            </a:defPPr>
            <a:lvl1pPr>
              <a:defRPr/>
            </a:lvl1pPr>
          </a:lstStyle>
          <a:p>
            <a:pPr rtl="0"/>
            <a:r>
              <a:rPr lang="en-US" altLang="zh-CN" dirty="0"/>
              <a:t>TITLE</a:t>
            </a:r>
            <a:endParaRPr lang="zh-CN" dirty="0"/>
          </a:p>
        </p:txBody>
      </p:sp>
      <p:sp>
        <p:nvSpPr>
          <p:cNvPr id="28" name="文本占位符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zh-CN" sz="1600">
                <a:solidFill>
                  <a:schemeClr val="bg1"/>
                </a:solidFill>
                <a:latin typeface="+mn-cs"/>
                <a:cs typeface="+mn-cs"/>
              </a:defRPr>
            </a:lvl1pPr>
          </a:lstStyle>
          <a:p>
            <a:pPr lvl="0" rtl="0"/>
            <a:r>
              <a:rPr lang="en-US" altLang="zh-CN"/>
              <a:t>Click to edit Master text styles</a:t>
            </a:r>
          </a:p>
        </p:txBody>
      </p:sp>
      <p:sp>
        <p:nvSpPr>
          <p:cNvPr id="16" name="页脚占位符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zh-CN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altLang="zh-CN" dirty="0"/>
              <a:t>SEARCH ENGINE</a:t>
            </a:r>
            <a:endParaRPr lang="zh-CN" altLang="zh-CN" dirty="0"/>
          </a:p>
        </p:txBody>
      </p:sp>
      <p:sp>
        <p:nvSpPr>
          <p:cNvPr id="17" name="灯片编号占位符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zh-CN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18" name="图形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zh-CN"/>
            </a:defPPr>
          </a:lstStyle>
          <a:p>
            <a:pPr rtl="0"/>
            <a:r>
              <a:rPr lang="zh-CN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zh-CN" sz="1200">
                <a:solidFill>
                  <a:schemeClr val="bg1"/>
                </a:solidFill>
                <a:latin typeface="+mj-cs"/>
                <a:cs typeface="+mj-cs" panose="020B0503030204020804" pitchFamily="34" charset="0"/>
              </a:defRPr>
            </a:lvl1pPr>
          </a:lstStyle>
          <a:p>
            <a:pPr rtl="0"/>
            <a:endParaRPr lang="zh-CN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zh-CN" sz="1200">
                <a:solidFill>
                  <a:schemeClr val="bg1"/>
                </a:solidFill>
                <a:latin typeface="+mj-cs"/>
                <a:cs typeface="+mj-cs" panose="020B0503030204020804" pitchFamily="34" charset="0"/>
              </a:defRPr>
            </a:lvl1pPr>
          </a:lstStyle>
          <a:p>
            <a:pPr rtl="0"/>
            <a:r>
              <a:rPr lang="en-US" altLang="zh-CN" dirty="0"/>
              <a:t>SEARCH ENGINE</a:t>
            </a:r>
            <a:endParaRPr lang="zh-CN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zh-CN" sz="1200">
                <a:solidFill>
                  <a:schemeClr val="bg1"/>
                </a:solidFill>
                <a:latin typeface="+mj-cs"/>
                <a:cs typeface="+mj-cs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zh-CN" smtClean="0"/>
              <a:pPr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67" r:id="rId3"/>
    <p:sldLayoutId id="2147483663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sz="4400" kern="1200">
          <a:solidFill>
            <a:schemeClr val="bg1"/>
          </a:solidFill>
          <a:latin typeface="+mj-cs"/>
          <a:ea typeface="+mj-ea"/>
          <a:cs typeface="+mj-cs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zh-CN" sz="2800" kern="1200">
          <a:solidFill>
            <a:schemeClr val="accent3"/>
          </a:solidFill>
          <a:latin typeface="+mj-cs"/>
          <a:ea typeface="+mn-ea"/>
          <a:cs typeface="+mj-cs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zh-CN" sz="2400" kern="1200">
          <a:solidFill>
            <a:schemeClr val="bg1"/>
          </a:solidFill>
          <a:latin typeface="+mn-cs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zh-CN" sz="2000" kern="1200">
          <a:solidFill>
            <a:schemeClr val="bg1"/>
          </a:solidFill>
          <a:latin typeface="+mn-cs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zh-CN" sz="1800" kern="1200">
          <a:solidFill>
            <a:schemeClr val="bg1"/>
          </a:solidFill>
          <a:latin typeface="+mn-cs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zh-CN" sz="1800" kern="1200">
          <a:solidFill>
            <a:schemeClr val="bg1"/>
          </a:solidFill>
          <a:latin typeface="+mn-cs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cs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70705"/>
            <a:ext cx="12191998" cy="1323440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sz="4400" spc="0" dirty="0">
                <a:solidFill>
                  <a:schemeClr val="accent1"/>
                </a:solidFill>
              </a:rPr>
              <a:t>Information retrieval for</a:t>
            </a:r>
            <a:br>
              <a:rPr lang="en-US" altLang="zh-CN" sz="4400" spc="0" dirty="0">
                <a:solidFill>
                  <a:schemeClr val="accent1"/>
                </a:solidFill>
              </a:rPr>
            </a:br>
            <a:r>
              <a:rPr lang="en-US" altLang="zh-CN" sz="4400" spc="0" dirty="0">
                <a:solidFill>
                  <a:schemeClr val="accent1"/>
                </a:solidFill>
              </a:rPr>
              <a:t>English and French documents</a:t>
            </a:r>
            <a:endParaRPr lang="zh-CN" altLang="en-US" sz="4400" spc="0" dirty="0">
              <a:solidFill>
                <a:schemeClr val="accent1"/>
              </a:solidFill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zh-CN"/>
            </a:defPPr>
          </a:lstStyle>
          <a:p>
            <a:r>
              <a:rPr lang="en-US" altLang="zh-CN" sz="1800" b="1" i="0" u="none" strike="noStrike" baseline="0" dirty="0">
                <a:latin typeface="LibertinusSans-Bold"/>
              </a:rPr>
              <a:t>Team JIHUMING@UNIPD</a:t>
            </a:r>
          </a:p>
          <a:p>
            <a:r>
              <a:rPr lang="en-US" altLang="zh-CN" sz="2000" b="0" i="0" u="none" strike="noStrike" baseline="0" dirty="0">
                <a:latin typeface="LibertinusSerif-Regular"/>
              </a:rPr>
              <a:t>Jesús Moncada-Ramírez, Isil </a:t>
            </a:r>
            <a:r>
              <a:rPr lang="en-US" altLang="zh-CN" sz="2000" b="0" i="0" u="none" strike="noStrike" baseline="0" dirty="0" err="1">
                <a:latin typeface="LibertinusSerif-Regular"/>
              </a:rPr>
              <a:t>Atabek</a:t>
            </a:r>
            <a:r>
              <a:rPr lang="en-US" altLang="zh-CN" sz="2000" b="0" i="0" u="none" strike="noStrike" baseline="0" dirty="0">
                <a:latin typeface="LibertinusSerif-Regular"/>
              </a:rPr>
              <a:t>, </a:t>
            </a:r>
            <a:r>
              <a:rPr lang="en-US" altLang="zh-CN" sz="2000" b="0" i="0" u="none" strike="noStrike" baseline="0" dirty="0" err="1">
                <a:latin typeface="LibertinusSerif-Regular"/>
              </a:rPr>
              <a:t>Huimin</a:t>
            </a:r>
            <a:r>
              <a:rPr lang="en-US" altLang="zh-CN" sz="2000" b="0" i="0" u="none" strike="noStrike" baseline="0" dirty="0">
                <a:latin typeface="LibertinusSerif-Regular"/>
              </a:rPr>
              <a:t> Chen</a:t>
            </a:r>
          </a:p>
          <a:p>
            <a:r>
              <a:rPr lang="en-US" altLang="zh-CN" sz="2000" b="0" i="0" u="none" strike="noStrike" baseline="0" dirty="0">
                <a:latin typeface="LibertinusSerif-Regular"/>
              </a:rPr>
              <a:t>Michele </a:t>
            </a:r>
            <a:r>
              <a:rPr lang="en-US" altLang="zh-CN" sz="2000" b="0" i="0" u="none" strike="noStrike" baseline="0" dirty="0" err="1">
                <a:latin typeface="LibertinusSerif-Regular"/>
              </a:rPr>
              <a:t>Canale</a:t>
            </a:r>
            <a:r>
              <a:rPr lang="en-US" altLang="zh-CN" sz="2000" b="0" i="0" u="none" strike="noStrike" baseline="0" dirty="0">
                <a:latin typeface="LibertinusSerif-Regular"/>
              </a:rPr>
              <a:t>,</a:t>
            </a:r>
            <a:r>
              <a:rPr lang="it-IT" altLang="zh-CN" sz="2000" b="0" i="0" u="none" strike="noStrike" baseline="0" dirty="0">
                <a:latin typeface="LibertinusSerif-Regular"/>
              </a:rPr>
              <a:t>Nicolò Santini</a:t>
            </a:r>
            <a:r>
              <a:rPr lang="it-IT" altLang="zh-CN" sz="1100" i="1" dirty="0">
                <a:latin typeface="LibertinusSerif-Italic"/>
              </a:rPr>
              <a:t>,</a:t>
            </a:r>
            <a:r>
              <a:rPr lang="it-IT" altLang="zh-CN" sz="2000" b="0" i="0" u="none" strike="noStrike" baseline="0" dirty="0">
                <a:latin typeface="LibertinusSerif-Regular"/>
              </a:rPr>
              <a:t> Giovanni Zago</a:t>
            </a:r>
            <a:endParaRPr lang="zh-C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6E1A67-87C0-8A3F-F312-F5D775266463}"/>
              </a:ext>
            </a:extLst>
          </p:cNvPr>
          <p:cNvSpPr txBox="1"/>
          <p:nvPr/>
        </p:nvSpPr>
        <p:spPr>
          <a:xfrm>
            <a:off x="3047999" y="390110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600" b="1" i="0" u="none" strike="noStrike" baseline="0" dirty="0">
                <a:solidFill>
                  <a:schemeClr val="bg1"/>
                </a:solidFill>
                <a:latin typeface="LibertinusSans-Bold"/>
              </a:rPr>
              <a:t>TASK: </a:t>
            </a:r>
            <a:r>
              <a:rPr lang="en-US" altLang="zh-CN" sz="3600" b="1" i="0" u="none" strike="noStrike" baseline="0" dirty="0" err="1">
                <a:solidFill>
                  <a:schemeClr val="bg1"/>
                </a:solidFill>
                <a:latin typeface="LibertinusSans-Bold"/>
              </a:rPr>
              <a:t>LongEval</a:t>
            </a:r>
            <a:r>
              <a:rPr lang="en-US" altLang="zh-CN" sz="3600" b="1" i="0" u="none" strike="noStrike" baseline="0" dirty="0">
                <a:solidFill>
                  <a:schemeClr val="bg1"/>
                </a:solidFill>
                <a:latin typeface="LibertinusSans-Bold"/>
              </a:rPr>
              <a:t> CLEF 2023 Lab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50AF42D-3D1D-81D4-3A88-E0EC69947CEE}"/>
              </a:ext>
            </a:extLst>
          </p:cNvPr>
          <p:cNvSpPr/>
          <p:nvPr/>
        </p:nvSpPr>
        <p:spPr>
          <a:xfrm>
            <a:off x="841708" y="923929"/>
            <a:ext cx="4438854" cy="1099127"/>
          </a:xfrm>
          <a:prstGeom prst="roundRect">
            <a:avLst/>
          </a:prstGeom>
          <a:solidFill>
            <a:srgbClr val="E7E6E6">
              <a:alpha val="36863"/>
            </a:srgbClr>
          </a:solidFill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5605" y="1150907"/>
            <a:ext cx="3111139" cy="64516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dirty="0"/>
              <a:t>Agenda|</a:t>
            </a:r>
            <a:endParaRPr lang="zh-CN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03661" y="2735193"/>
            <a:ext cx="6673297" cy="3343407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sz="1800" b="1" i="0" u="none" strike="noStrike" baseline="0" dirty="0">
                <a:latin typeface="LibertinusSans-Bold"/>
              </a:rPr>
              <a:t>Introduction</a:t>
            </a:r>
          </a:p>
          <a:p>
            <a:pPr rtl="0"/>
            <a:r>
              <a:rPr lang="en-US" altLang="zh-CN" sz="1800" b="1" i="0" u="none" strike="noStrike" baseline="0" dirty="0">
                <a:latin typeface="LibertinusSans-Bold"/>
              </a:rPr>
              <a:t>Methodology</a:t>
            </a:r>
          </a:p>
          <a:p>
            <a:pPr rtl="0"/>
            <a:r>
              <a:rPr lang="en-US" altLang="zh-CN" sz="1800" b="1" i="0" u="none" strike="noStrike" baseline="0" dirty="0">
                <a:latin typeface="LibertinusSans-Bold"/>
              </a:rPr>
              <a:t>System Architecture</a:t>
            </a:r>
          </a:p>
          <a:p>
            <a:pPr rtl="0"/>
            <a:r>
              <a:rPr lang="en-US" altLang="zh-CN" sz="1800" b="1" i="0" u="none" strike="noStrike" baseline="0" dirty="0">
                <a:latin typeface="LibertinusSans-Bold"/>
              </a:rPr>
              <a:t>Experimental Setup</a:t>
            </a:r>
            <a:endParaRPr lang="en-US" altLang="zh-CN" sz="1800" b="1" dirty="0">
              <a:latin typeface="LibertinusSans-Bold"/>
            </a:endParaRPr>
          </a:p>
          <a:p>
            <a:pPr rtl="0"/>
            <a:r>
              <a:rPr lang="en-US" altLang="zh-CN" sz="1800" b="1" i="0" u="none" strike="noStrike" baseline="0" dirty="0">
                <a:latin typeface="LibertinusSans-Bold"/>
              </a:rPr>
              <a:t>Results and Discussion</a:t>
            </a:r>
          </a:p>
          <a:p>
            <a:pPr rtl="0"/>
            <a:r>
              <a:rPr lang="en-US" altLang="zh-CN" sz="1800" b="1" dirty="0">
                <a:latin typeface="LibertinusSans-Bold"/>
              </a:rPr>
              <a:t>Conclusion</a:t>
            </a:r>
            <a:endParaRPr lang="zh-CN" dirty="0"/>
          </a:p>
        </p:txBody>
      </p:sp>
      <p:sp>
        <p:nvSpPr>
          <p:cNvPr id="17" name="页脚占位符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dirty="0"/>
              <a:t>SEARCH ENGINE</a:t>
            </a:r>
            <a:endParaRPr lang="zh-CN" altLang="zh-CN" dirty="0"/>
          </a:p>
        </p:txBody>
      </p:sp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zh-CN"/>
            </a:defPPr>
          </a:lstStyle>
          <a:p>
            <a:pPr rtl="0"/>
            <a:fld id="{FE024F78-56A6-7740-B68D-8D4D026EDF3F}" type="slidenum">
              <a:rPr lang="zh-CN" smtClean="0"/>
              <a:pPr/>
              <a:t>2</a:t>
            </a:fld>
            <a:endParaRPr lang="zh-CN" dirty="0"/>
          </a:p>
        </p:txBody>
      </p:sp>
      <p:pic>
        <p:nvPicPr>
          <p:cNvPr id="8" name="Graphic 7" descr="Magnifying glass with solid fill">
            <a:extLst>
              <a:ext uri="{FF2B5EF4-FFF2-40B4-BE49-F238E27FC236}">
                <a16:creationId xmlns:a16="http://schemas.microsoft.com/office/drawing/2014/main" id="{78124C8C-E106-91A4-0AA3-3CBC9303A8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11453" y="101629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DAD061-82FB-EF42-F726-673F37A7F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zh-CN"/>
              <a:t>SEARCH ENGINE</a:t>
            </a:r>
            <a:endParaRPr lang="zh-C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D9435-3BB4-B181-F729-77C6CEAEF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US" altLang="zh-CN" smtClean="0"/>
              <a:pPr rtl="0"/>
              <a:t>3</a:t>
            </a:fld>
            <a:endParaRPr lang="zh-CN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FEB512C-3827-8746-34C9-5553491C1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Introduction|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DC7868-D4FC-98F2-ED13-56A086B0A14B}"/>
              </a:ext>
            </a:extLst>
          </p:cNvPr>
          <p:cNvSpPr txBox="1"/>
          <p:nvPr/>
        </p:nvSpPr>
        <p:spPr>
          <a:xfrm>
            <a:off x="934245" y="1928132"/>
            <a:ext cx="7846898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Task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Objective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Focus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387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DAD061-82FB-EF42-F726-673F37A7F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zh-CN"/>
              <a:t>SEARCH ENGINE</a:t>
            </a:r>
            <a:endParaRPr lang="zh-C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D9435-3BB4-B181-F729-77C6CEAEF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US" altLang="zh-CN" smtClean="0"/>
              <a:pPr rtl="0"/>
              <a:t>4</a:t>
            </a:fld>
            <a:endParaRPr lang="zh-CN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FEB512C-3827-8746-34C9-5553491C1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Methodology|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71E666-96B0-53F5-30FD-57CD28652BBE}"/>
              </a:ext>
            </a:extLst>
          </p:cNvPr>
          <p:cNvSpPr txBox="1"/>
          <p:nvPr/>
        </p:nvSpPr>
        <p:spPr>
          <a:xfrm>
            <a:off x="934245" y="1928132"/>
            <a:ext cx="7846898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1: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2: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3: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501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DAD061-82FB-EF42-F726-673F37A7F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zh-CN"/>
              <a:t>SEARCH ENGINE</a:t>
            </a:r>
            <a:endParaRPr lang="zh-C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D9435-3BB4-B181-F729-77C6CEAEF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US" altLang="zh-CN" smtClean="0"/>
              <a:pPr rtl="0"/>
              <a:t>5</a:t>
            </a:fld>
            <a:endParaRPr lang="zh-CN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FEB512C-3827-8746-34C9-5553491C1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System Architecture|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10B7F2-A81F-01A9-E34A-AE16F594102A}"/>
              </a:ext>
            </a:extLst>
          </p:cNvPr>
          <p:cNvSpPr txBox="1"/>
          <p:nvPr/>
        </p:nvSpPr>
        <p:spPr>
          <a:xfrm>
            <a:off x="934245" y="1928132"/>
            <a:ext cx="7846898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1: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2: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3: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9494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DAD061-82FB-EF42-F726-673F37A7F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zh-CN"/>
              <a:t>SEARCH ENGINE</a:t>
            </a:r>
            <a:endParaRPr lang="zh-C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D9435-3BB4-B181-F729-77C6CEAEF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US" altLang="zh-CN" smtClean="0"/>
              <a:pPr rtl="0"/>
              <a:t>6</a:t>
            </a:fld>
            <a:endParaRPr lang="zh-CN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FEB512C-3827-8746-34C9-5553491C1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Experimental Setup|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E24F84-565E-7670-10B3-BA2ED9D38229}"/>
              </a:ext>
            </a:extLst>
          </p:cNvPr>
          <p:cNvSpPr txBox="1"/>
          <p:nvPr/>
        </p:nvSpPr>
        <p:spPr>
          <a:xfrm>
            <a:off x="934245" y="1928132"/>
            <a:ext cx="7846898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1: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2: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3: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491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DAD061-82FB-EF42-F726-673F37A7F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zh-CN"/>
              <a:t>SEARCH ENGINE</a:t>
            </a:r>
            <a:endParaRPr lang="zh-C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D9435-3BB4-B181-F729-77C6CEAEF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US" altLang="zh-CN" smtClean="0"/>
              <a:pPr rtl="0"/>
              <a:t>7</a:t>
            </a:fld>
            <a:endParaRPr lang="zh-CN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FEB512C-3827-8746-34C9-5553491C1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 and Discussion|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6EEA13-30C8-1293-38F0-07D98813FB99}"/>
              </a:ext>
            </a:extLst>
          </p:cNvPr>
          <p:cNvSpPr txBox="1"/>
          <p:nvPr/>
        </p:nvSpPr>
        <p:spPr>
          <a:xfrm>
            <a:off x="934245" y="1928132"/>
            <a:ext cx="7846898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1: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2: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3: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057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DAD061-82FB-EF42-F726-673F37A7F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zh-CN"/>
              <a:t>SEARCH ENGINE</a:t>
            </a:r>
            <a:endParaRPr lang="zh-C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D9435-3BB4-B181-F729-77C6CEAEF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US" altLang="zh-CN" smtClean="0"/>
              <a:pPr rtl="0"/>
              <a:t>8</a:t>
            </a:fld>
            <a:endParaRPr lang="zh-CN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FEB512C-3827-8746-34C9-5553491C1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Conclusion|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B588A6-4140-83A6-9F5A-42D4ECD12C2E}"/>
              </a:ext>
            </a:extLst>
          </p:cNvPr>
          <p:cNvSpPr txBox="1"/>
          <p:nvPr/>
        </p:nvSpPr>
        <p:spPr>
          <a:xfrm>
            <a:off x="934245" y="1928132"/>
            <a:ext cx="7846898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1: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2: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Topic 3: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430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439FE0-77C4-1DB4-8B00-E0050455F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zh-CN"/>
              <a:t>SEARCH ENGINE</a:t>
            </a:r>
            <a:endParaRPr lang="zh-CN" altLang="zh-C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161F91-E7CC-3EF7-5C98-EC1C16DDD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US" altLang="zh-CN" smtClean="0"/>
              <a:pPr rtl="0"/>
              <a:t>9</a:t>
            </a:fld>
            <a:endParaRPr lang="zh-CN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BE7F06E6-F1BC-A49F-905C-1BE794900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371" y="1562944"/>
            <a:ext cx="3767257" cy="1358678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dirty="0"/>
              <a:t>THANK YOU</a:t>
            </a:r>
            <a:endParaRPr lang="zh-CN" dirty="0"/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352A8AF9-48B2-1453-2CF5-8533A0D668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dirty="0"/>
              <a:t>Team JIHUMING@UNIPD</a:t>
            </a:r>
          </a:p>
          <a:p>
            <a:pPr rtl="0"/>
            <a:r>
              <a:rPr lang="en-US" altLang="zh-CN" dirty="0"/>
              <a:t>Jesús Moncada-Ramírez</a:t>
            </a:r>
          </a:p>
          <a:p>
            <a:pPr rtl="0"/>
            <a:r>
              <a:rPr lang="en-US" altLang="zh-CN" dirty="0"/>
              <a:t>Isil </a:t>
            </a:r>
            <a:r>
              <a:rPr lang="en-US" altLang="zh-CN" dirty="0" err="1"/>
              <a:t>Atabek</a:t>
            </a:r>
            <a:endParaRPr lang="en-US" altLang="zh-CN" dirty="0"/>
          </a:p>
          <a:p>
            <a:pPr rtl="0"/>
            <a:r>
              <a:rPr lang="en-US" altLang="zh-CN" dirty="0" err="1"/>
              <a:t>Huimin</a:t>
            </a:r>
            <a:r>
              <a:rPr lang="en-US" altLang="zh-CN" dirty="0"/>
              <a:t> Chen</a:t>
            </a:r>
          </a:p>
          <a:p>
            <a:pPr rtl="0"/>
            <a:r>
              <a:rPr lang="en-US" altLang="zh-CN" dirty="0"/>
              <a:t>Michele </a:t>
            </a:r>
            <a:r>
              <a:rPr lang="en-US" altLang="zh-CN" dirty="0" err="1"/>
              <a:t>Canale</a:t>
            </a:r>
            <a:endParaRPr lang="en-US" altLang="zh-CN" dirty="0"/>
          </a:p>
          <a:p>
            <a:pPr rtl="0"/>
            <a:r>
              <a:rPr lang="en-US" altLang="zh-CN" dirty="0" err="1"/>
              <a:t>Nicolò</a:t>
            </a:r>
            <a:r>
              <a:rPr lang="en-US" altLang="zh-CN" dirty="0"/>
              <a:t> Santini</a:t>
            </a:r>
          </a:p>
          <a:p>
            <a:pPr rtl="0"/>
            <a:r>
              <a:rPr lang="en-US" altLang="zh-CN" dirty="0"/>
              <a:t>Giovanni </a:t>
            </a:r>
            <a:r>
              <a:rPr lang="en-US" altLang="zh-CN" dirty="0" err="1"/>
              <a:t>Zago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24186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588_TF11936837_Win32" id="{26F9061E-6689-4E84-B804-9200B406DB06}" vid="{BEA27DE7-D753-453B-B55E-369995D3D12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crosoft YaHei UI Light" panose="020F0302020204030204"/>
        <a:ea typeface=""/>
        <a:cs typeface="Microsoft YaHei UI Light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YaHei UI" panose="020F0502020204030204"/>
        <a:ea typeface=""/>
        <a:cs typeface="Microsoft YaHei UI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crosoft YaHei UI Light" panose="020F0302020204030204"/>
        <a:ea typeface=""/>
        <a:cs typeface="Microsoft YaHei UI Light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YaHei UI" panose="020F0502020204030204"/>
        <a:ea typeface=""/>
        <a:cs typeface="Microsoft YaHei UI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科研成果演示文稿</Template>
  <TotalTime>35</TotalTime>
  <Words>154</Words>
  <Application>Microsoft Office PowerPoint</Application>
  <PresentationFormat>Widescreen</PresentationFormat>
  <Paragraphs>62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LibertinusSans-Bold</vt:lpstr>
      <vt:lpstr>LibertinusSerif-Italic</vt:lpstr>
      <vt:lpstr>LibertinusSerif-Regular</vt:lpstr>
      <vt:lpstr>Microsoft YaHei UI</vt:lpstr>
      <vt:lpstr>Microsoft YaHei UI Light</vt:lpstr>
      <vt:lpstr>Arial</vt:lpstr>
      <vt:lpstr>Office 主题</vt:lpstr>
      <vt:lpstr>Information retrieval for English and French documents</vt:lpstr>
      <vt:lpstr>Agenda|</vt:lpstr>
      <vt:lpstr>Introduction|</vt:lpstr>
      <vt:lpstr>Methodology|</vt:lpstr>
      <vt:lpstr>System Architecture|</vt:lpstr>
      <vt:lpstr>Experimental Setup|</vt:lpstr>
      <vt:lpstr>Results and Discussion|</vt:lpstr>
      <vt:lpstr>Conclusion|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retrieval for English and French documents</dc:title>
  <dc:creator>Chen Hermione</dc:creator>
  <cp:lastModifiedBy>Chen Hermione</cp:lastModifiedBy>
  <cp:revision>10</cp:revision>
  <dcterms:created xsi:type="dcterms:W3CDTF">2023-05-19T21:05:11Z</dcterms:created>
  <dcterms:modified xsi:type="dcterms:W3CDTF">2023-05-19T21:40:14Z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